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digiana Toybox" panose="020B0604020202020204" charset="0"/>
      <p:regular r:id="rId13"/>
    </p:embeddedFont>
  </p:embeddedFontLst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11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595D4-9669-4B78-86F7-227477AF4CD4}" type="datetimeFigureOut">
              <a:rPr lang="en-ID" smtClean="0"/>
              <a:t>12/12/2025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D633FA-A522-4372-B6FD-42E680141D5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5929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633FA-A522-4372-B6FD-42E680141D5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95277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633FA-A522-4372-B6FD-42E680141D5C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6884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633FA-A522-4372-B6FD-42E680141D5C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6139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633FA-A522-4372-B6FD-42E680141D5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73490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633FA-A522-4372-B6FD-42E680141D5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2778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633FA-A522-4372-B6FD-42E680141D5C}" type="slidenum">
              <a:rPr lang="en-ID" smtClean="0"/>
              <a:t>5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8166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633FA-A522-4372-B6FD-42E680141D5C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036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633FA-A522-4372-B6FD-42E680141D5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88533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633FA-A522-4372-B6FD-42E680141D5C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6378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D633FA-A522-4372-B6FD-42E680141D5C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59052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3.svg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8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2.sv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.png"/><Relationship Id="rId11" Type="http://schemas.openxmlformats.org/officeDocument/2006/relationships/image" Target="../media/image18.svg"/><Relationship Id="rId5" Type="http://schemas.openxmlformats.org/officeDocument/2006/relationships/image" Target="../media/image13.sv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11" Type="http://schemas.openxmlformats.org/officeDocument/2006/relationships/image" Target="../media/image14.png"/><Relationship Id="rId5" Type="http://schemas.openxmlformats.org/officeDocument/2006/relationships/image" Target="../media/image13.svg"/><Relationship Id="rId10" Type="http://schemas.openxmlformats.org/officeDocument/2006/relationships/image" Target="../media/image24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18" Type="http://schemas.openxmlformats.org/officeDocument/2006/relationships/image" Target="../media/image1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17" Type="http://schemas.openxmlformats.org/officeDocument/2006/relationships/image" Target="../media/image18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7.png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2.svg"/><Relationship Id="rId15" Type="http://schemas.openxmlformats.org/officeDocument/2006/relationships/image" Target="../media/image13.svg"/><Relationship Id="rId10" Type="http://schemas.openxmlformats.org/officeDocument/2006/relationships/image" Target="../media/image7.png"/><Relationship Id="rId19" Type="http://schemas.openxmlformats.org/officeDocument/2006/relationships/image" Target="../media/image11.png"/><Relationship Id="rId4" Type="http://schemas.openxmlformats.org/officeDocument/2006/relationships/image" Target="../media/image1.png"/><Relationship Id="rId9" Type="http://schemas.openxmlformats.org/officeDocument/2006/relationships/image" Target="../media/image6.sv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8.sv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7.png"/><Relationship Id="rId11" Type="http://schemas.openxmlformats.org/officeDocument/2006/relationships/image" Target="../media/image25.png"/><Relationship Id="rId5" Type="http://schemas.openxmlformats.org/officeDocument/2006/relationships/image" Target="../media/image16.svg"/><Relationship Id="rId10" Type="http://schemas.openxmlformats.org/officeDocument/2006/relationships/image" Target="../media/image20.sv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7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.sv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11" Type="http://schemas.openxmlformats.org/officeDocument/2006/relationships/image" Target="../media/image27.png"/><Relationship Id="rId5" Type="http://schemas.openxmlformats.org/officeDocument/2006/relationships/image" Target="../media/image13.svg"/><Relationship Id="rId10" Type="http://schemas.openxmlformats.org/officeDocument/2006/relationships/image" Target="../media/image14.png"/><Relationship Id="rId4" Type="http://schemas.openxmlformats.org/officeDocument/2006/relationships/image" Target="../media/image12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616" y="3769276"/>
            <a:ext cx="10743499" cy="6517723"/>
          </a:xfrm>
          <a:custGeom>
            <a:avLst/>
            <a:gdLst/>
            <a:ahLst/>
            <a:cxnLst/>
            <a:rect l="l" t="t" r="r" b="b"/>
            <a:pathLst>
              <a:path w="11216980" h="6804968">
                <a:moveTo>
                  <a:pt x="0" y="0"/>
                </a:moveTo>
                <a:lnTo>
                  <a:pt x="11216980" y="0"/>
                </a:lnTo>
                <a:lnTo>
                  <a:pt x="11216980" y="6804968"/>
                </a:lnTo>
                <a:lnTo>
                  <a:pt x="0" y="6804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099641" y="7998325"/>
            <a:ext cx="7432292" cy="9621090"/>
          </a:xfrm>
          <a:custGeom>
            <a:avLst/>
            <a:gdLst/>
            <a:ahLst/>
            <a:cxnLst/>
            <a:rect l="l" t="t" r="r" b="b"/>
            <a:pathLst>
              <a:path w="7432292" h="9621090">
                <a:moveTo>
                  <a:pt x="0" y="0"/>
                </a:moveTo>
                <a:lnTo>
                  <a:pt x="7432293" y="0"/>
                </a:lnTo>
                <a:lnTo>
                  <a:pt x="7432293" y="9621091"/>
                </a:lnTo>
                <a:lnTo>
                  <a:pt x="0" y="9621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90762" y="3591809"/>
            <a:ext cx="7982295" cy="19524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95"/>
              </a:lnSpc>
            </a:pPr>
            <a:r>
              <a:rPr lang="en-US" sz="8600" spc="309">
                <a:solidFill>
                  <a:srgbClr val="D1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SURVEI MAWAS DIRI</a:t>
            </a:r>
          </a:p>
        </p:txBody>
      </p:sp>
      <p:sp>
        <p:nvSpPr>
          <p:cNvPr id="5" name="Freeform 5"/>
          <p:cNvSpPr/>
          <p:nvPr/>
        </p:nvSpPr>
        <p:spPr>
          <a:xfrm>
            <a:off x="3668776" y="1779690"/>
            <a:ext cx="2043971" cy="2376711"/>
          </a:xfrm>
          <a:custGeom>
            <a:avLst/>
            <a:gdLst/>
            <a:ahLst/>
            <a:cxnLst/>
            <a:rect l="l" t="t" r="r" b="b"/>
            <a:pathLst>
              <a:path w="2043971" h="2376711">
                <a:moveTo>
                  <a:pt x="0" y="0"/>
                </a:moveTo>
                <a:lnTo>
                  <a:pt x="2043971" y="0"/>
                </a:lnTo>
                <a:lnTo>
                  <a:pt x="2043971" y="2376711"/>
                </a:lnTo>
                <a:lnTo>
                  <a:pt x="0" y="23767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89271" y="5430002"/>
            <a:ext cx="7585276" cy="915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</a:pPr>
            <a:r>
              <a:rPr lang="en-US" sz="529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(SMD)</a:t>
            </a:r>
          </a:p>
        </p:txBody>
      </p:sp>
      <p:sp>
        <p:nvSpPr>
          <p:cNvPr id="7" name="Freeform 7"/>
          <p:cNvSpPr/>
          <p:nvPr/>
        </p:nvSpPr>
        <p:spPr>
          <a:xfrm>
            <a:off x="12474547" y="8470266"/>
            <a:ext cx="1583988" cy="1576068"/>
          </a:xfrm>
          <a:custGeom>
            <a:avLst/>
            <a:gdLst/>
            <a:ahLst/>
            <a:cxnLst/>
            <a:rect l="l" t="t" r="r" b="b"/>
            <a:pathLst>
              <a:path w="1583988" h="1576068">
                <a:moveTo>
                  <a:pt x="0" y="0"/>
                </a:moveTo>
                <a:lnTo>
                  <a:pt x="1583988" y="0"/>
                </a:lnTo>
                <a:lnTo>
                  <a:pt x="1583988" y="1576068"/>
                </a:lnTo>
                <a:lnTo>
                  <a:pt x="0" y="1576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315663" flipH="1">
            <a:off x="12336206" y="4650798"/>
            <a:ext cx="2043971" cy="2376711"/>
          </a:xfrm>
          <a:custGeom>
            <a:avLst/>
            <a:gdLst/>
            <a:ahLst/>
            <a:cxnLst/>
            <a:rect l="l" t="t" r="r" b="b"/>
            <a:pathLst>
              <a:path w="2043971" h="2376711">
                <a:moveTo>
                  <a:pt x="2043971" y="0"/>
                </a:moveTo>
                <a:lnTo>
                  <a:pt x="0" y="0"/>
                </a:lnTo>
                <a:lnTo>
                  <a:pt x="0" y="2376711"/>
                </a:lnTo>
                <a:lnTo>
                  <a:pt x="2043971" y="2376711"/>
                </a:lnTo>
                <a:lnTo>
                  <a:pt x="204397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30764" y="4498939"/>
            <a:ext cx="3664344" cy="13698480"/>
          </a:xfrm>
          <a:custGeom>
            <a:avLst/>
            <a:gdLst/>
            <a:ahLst/>
            <a:cxnLst/>
            <a:rect l="l" t="t" r="r" b="b"/>
            <a:pathLst>
              <a:path w="3664344" h="13698480">
                <a:moveTo>
                  <a:pt x="0" y="0"/>
                </a:moveTo>
                <a:lnTo>
                  <a:pt x="3664343" y="0"/>
                </a:lnTo>
                <a:lnTo>
                  <a:pt x="3664343" y="13698481"/>
                </a:lnTo>
                <a:lnTo>
                  <a:pt x="0" y="13698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2627717" y="9351068"/>
            <a:ext cx="13032566" cy="559314"/>
          </a:xfrm>
          <a:custGeom>
            <a:avLst/>
            <a:gdLst/>
            <a:ahLst/>
            <a:cxnLst/>
            <a:rect l="l" t="t" r="r" b="b"/>
            <a:pathLst>
              <a:path w="13032566" h="559314">
                <a:moveTo>
                  <a:pt x="0" y="0"/>
                </a:moveTo>
                <a:lnTo>
                  <a:pt x="13032566" y="0"/>
                </a:lnTo>
                <a:lnTo>
                  <a:pt x="13032566" y="559314"/>
                </a:lnTo>
                <a:lnTo>
                  <a:pt x="0" y="5593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0" name="Freeform 10">
            <a:extLst>
              <a:ext uri="{FF2B5EF4-FFF2-40B4-BE49-F238E27FC236}">
                <a16:creationId xmlns:a16="http://schemas.microsoft.com/office/drawing/2014/main" id="{A4522CF8-FB3E-BB05-C79E-5709E57D5CFA}"/>
              </a:ext>
            </a:extLst>
          </p:cNvPr>
          <p:cNvSpPr/>
          <p:nvPr/>
        </p:nvSpPr>
        <p:spPr>
          <a:xfrm flipV="1">
            <a:off x="9144000" y="-818957"/>
            <a:ext cx="10129805" cy="7998325"/>
          </a:xfrm>
          <a:custGeom>
            <a:avLst/>
            <a:gdLst/>
            <a:ahLst/>
            <a:cxnLst/>
            <a:rect l="l" t="t" r="r" b="b"/>
            <a:pathLst>
              <a:path w="10129805" h="7998325">
                <a:moveTo>
                  <a:pt x="0" y="7998325"/>
                </a:moveTo>
                <a:lnTo>
                  <a:pt x="10129805" y="7998325"/>
                </a:lnTo>
                <a:lnTo>
                  <a:pt x="10129805" y="0"/>
                </a:lnTo>
                <a:lnTo>
                  <a:pt x="0" y="0"/>
                </a:lnTo>
                <a:lnTo>
                  <a:pt x="0" y="7998325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1BC62E14-CD25-8866-E5D5-0CF2A9CA558A}"/>
              </a:ext>
            </a:extLst>
          </p:cNvPr>
          <p:cNvSpPr/>
          <p:nvPr/>
        </p:nvSpPr>
        <p:spPr>
          <a:xfrm>
            <a:off x="14804957" y="238509"/>
            <a:ext cx="3359624" cy="2092579"/>
          </a:xfrm>
          <a:custGeom>
            <a:avLst/>
            <a:gdLst/>
            <a:ahLst/>
            <a:cxnLst/>
            <a:rect l="l" t="t" r="r" b="b"/>
            <a:pathLst>
              <a:path w="3359624" h="2092579">
                <a:moveTo>
                  <a:pt x="0" y="0"/>
                </a:moveTo>
                <a:lnTo>
                  <a:pt x="3359625" y="0"/>
                </a:lnTo>
                <a:lnTo>
                  <a:pt x="3359625" y="2092580"/>
                </a:lnTo>
                <a:lnTo>
                  <a:pt x="0" y="2092580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387302" b="-682360"/>
            </a:stretch>
          </a:blipFill>
        </p:spPr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9144000" y="-818957"/>
            <a:ext cx="10129805" cy="7998325"/>
          </a:xfrm>
          <a:custGeom>
            <a:avLst/>
            <a:gdLst/>
            <a:ahLst/>
            <a:cxnLst/>
            <a:rect l="l" t="t" r="r" b="b"/>
            <a:pathLst>
              <a:path w="10129805" h="7998325">
                <a:moveTo>
                  <a:pt x="0" y="7998325"/>
                </a:moveTo>
                <a:lnTo>
                  <a:pt x="10129805" y="7998325"/>
                </a:lnTo>
                <a:lnTo>
                  <a:pt x="10129805" y="0"/>
                </a:lnTo>
                <a:lnTo>
                  <a:pt x="0" y="0"/>
                </a:lnTo>
                <a:lnTo>
                  <a:pt x="0" y="799832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58864" y="3482032"/>
            <a:ext cx="11216980" cy="6804968"/>
          </a:xfrm>
          <a:custGeom>
            <a:avLst/>
            <a:gdLst/>
            <a:ahLst/>
            <a:cxnLst/>
            <a:rect l="l" t="t" r="r" b="b"/>
            <a:pathLst>
              <a:path w="11216980" h="6804968">
                <a:moveTo>
                  <a:pt x="0" y="0"/>
                </a:moveTo>
                <a:lnTo>
                  <a:pt x="11216980" y="0"/>
                </a:lnTo>
                <a:lnTo>
                  <a:pt x="11216980" y="6804968"/>
                </a:lnTo>
                <a:lnTo>
                  <a:pt x="0" y="68049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7099641" y="7998325"/>
            <a:ext cx="7432292" cy="9621090"/>
          </a:xfrm>
          <a:custGeom>
            <a:avLst/>
            <a:gdLst/>
            <a:ahLst/>
            <a:cxnLst/>
            <a:rect l="l" t="t" r="r" b="b"/>
            <a:pathLst>
              <a:path w="7432292" h="9621090">
                <a:moveTo>
                  <a:pt x="0" y="0"/>
                </a:moveTo>
                <a:lnTo>
                  <a:pt x="7432293" y="0"/>
                </a:lnTo>
                <a:lnTo>
                  <a:pt x="7432293" y="9621091"/>
                </a:lnTo>
                <a:lnTo>
                  <a:pt x="0" y="962109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V="1">
            <a:off x="0" y="27526"/>
            <a:ext cx="4087943" cy="2582217"/>
          </a:xfrm>
          <a:custGeom>
            <a:avLst/>
            <a:gdLst/>
            <a:ahLst/>
            <a:cxnLst/>
            <a:rect l="l" t="t" r="r" b="b"/>
            <a:pathLst>
              <a:path w="4087943" h="2582217">
                <a:moveTo>
                  <a:pt x="0" y="2582217"/>
                </a:moveTo>
                <a:lnTo>
                  <a:pt x="4087943" y="2582217"/>
                </a:lnTo>
                <a:lnTo>
                  <a:pt x="4087943" y="0"/>
                </a:lnTo>
                <a:lnTo>
                  <a:pt x="0" y="0"/>
                </a:lnTo>
                <a:lnTo>
                  <a:pt x="0" y="2582217"/>
                </a:lnTo>
                <a:close/>
              </a:path>
            </a:pathLst>
          </a:custGeom>
          <a:blipFill>
            <a:blip r:embed="rId10">
              <a:alphaModFix amt="69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804957" y="238509"/>
            <a:ext cx="3359624" cy="2092579"/>
          </a:xfrm>
          <a:custGeom>
            <a:avLst/>
            <a:gdLst/>
            <a:ahLst/>
            <a:cxnLst/>
            <a:rect l="l" t="t" r="r" b="b"/>
            <a:pathLst>
              <a:path w="3359624" h="2092579">
                <a:moveTo>
                  <a:pt x="0" y="0"/>
                </a:moveTo>
                <a:lnTo>
                  <a:pt x="3359625" y="0"/>
                </a:lnTo>
                <a:lnTo>
                  <a:pt x="3359625" y="2092580"/>
                </a:lnTo>
                <a:lnTo>
                  <a:pt x="0" y="209258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387302" b="-682360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2010015" y="4863288"/>
            <a:ext cx="6154567" cy="5423712"/>
          </a:xfrm>
          <a:custGeom>
            <a:avLst/>
            <a:gdLst/>
            <a:ahLst/>
            <a:cxnLst/>
            <a:rect l="l" t="t" r="r" b="b"/>
            <a:pathLst>
              <a:path w="6154567" h="5423712">
                <a:moveTo>
                  <a:pt x="0" y="0"/>
                </a:moveTo>
                <a:lnTo>
                  <a:pt x="6154567" y="0"/>
                </a:lnTo>
                <a:lnTo>
                  <a:pt x="6154567" y="5423712"/>
                </a:lnTo>
                <a:lnTo>
                  <a:pt x="0" y="542371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278312" y="3986022"/>
            <a:ext cx="9276118" cy="1157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5"/>
              </a:lnSpc>
            </a:pPr>
            <a:r>
              <a:rPr lang="en-US" sz="9600" spc="345">
                <a:solidFill>
                  <a:srgbClr val="D1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Terima Kasih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8664326" cy="9640418"/>
          </a:xfrm>
          <a:custGeom>
            <a:avLst/>
            <a:gdLst/>
            <a:ahLst/>
            <a:cxnLst/>
            <a:rect l="l" t="t" r="r" b="b"/>
            <a:pathLst>
              <a:path w="8664326" h="9640418">
                <a:moveTo>
                  <a:pt x="0" y="9640418"/>
                </a:moveTo>
                <a:lnTo>
                  <a:pt x="8664326" y="9640418"/>
                </a:lnTo>
                <a:lnTo>
                  <a:pt x="8664326" y="0"/>
                </a:lnTo>
                <a:lnTo>
                  <a:pt x="0" y="0"/>
                </a:lnTo>
                <a:lnTo>
                  <a:pt x="0" y="96404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129493" y="2898795"/>
            <a:ext cx="8355277" cy="127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4800" spc="595">
                <a:solidFill>
                  <a:srgbClr val="D1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SURVEI MAWAS DIRI (SMD)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3613269" y="6342586"/>
            <a:ext cx="6790134" cy="4289101"/>
          </a:xfrm>
          <a:custGeom>
            <a:avLst/>
            <a:gdLst/>
            <a:ahLst/>
            <a:cxnLst/>
            <a:rect l="l" t="t" r="r" b="b"/>
            <a:pathLst>
              <a:path w="6790134" h="4289101">
                <a:moveTo>
                  <a:pt x="6790134" y="0"/>
                </a:moveTo>
                <a:lnTo>
                  <a:pt x="0" y="0"/>
                </a:lnTo>
                <a:lnTo>
                  <a:pt x="0" y="4289102"/>
                </a:lnTo>
                <a:lnTo>
                  <a:pt x="6790134" y="4289102"/>
                </a:lnTo>
                <a:lnTo>
                  <a:pt x="67901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04957" y="238509"/>
            <a:ext cx="3359624" cy="2092579"/>
          </a:xfrm>
          <a:custGeom>
            <a:avLst/>
            <a:gdLst/>
            <a:ahLst/>
            <a:cxnLst/>
            <a:rect l="l" t="t" r="r" b="b"/>
            <a:pathLst>
              <a:path w="3359624" h="2092579">
                <a:moveTo>
                  <a:pt x="0" y="0"/>
                </a:moveTo>
                <a:lnTo>
                  <a:pt x="3359625" y="0"/>
                </a:lnTo>
                <a:lnTo>
                  <a:pt x="3359625" y="2092580"/>
                </a:lnTo>
                <a:lnTo>
                  <a:pt x="0" y="2092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7302" b="-682360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1028700" y="2822595"/>
            <a:ext cx="5355711" cy="14928810"/>
          </a:xfrm>
          <a:custGeom>
            <a:avLst/>
            <a:gdLst/>
            <a:ahLst/>
            <a:cxnLst/>
            <a:rect l="l" t="t" r="r" b="b"/>
            <a:pathLst>
              <a:path w="5355711" h="14928810">
                <a:moveTo>
                  <a:pt x="5355711" y="0"/>
                </a:moveTo>
                <a:lnTo>
                  <a:pt x="0" y="0"/>
                </a:lnTo>
                <a:lnTo>
                  <a:pt x="0" y="14928810"/>
                </a:lnTo>
                <a:lnTo>
                  <a:pt x="5355711" y="14928810"/>
                </a:lnTo>
                <a:lnTo>
                  <a:pt x="535571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462560" y="5067300"/>
            <a:ext cx="9689142" cy="381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Kegiatan pengenalan, pengumpulan, dan pengkajian masalah kesehatan oleh sekelompok masyarakat setempat di bawah bimbingan petugas kesehatan di Desa/Kelurahan</a:t>
            </a:r>
          </a:p>
          <a:p>
            <a:pPr algn="ctr">
              <a:lnSpc>
                <a:spcPts val="5040"/>
              </a:lnSpc>
            </a:pPr>
            <a:endParaRPr lang="en-US" sz="3600" b="1">
              <a:solidFill>
                <a:srgbClr val="000000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757185" y="1028700"/>
            <a:ext cx="10530815" cy="9289057"/>
          </a:xfrm>
          <a:custGeom>
            <a:avLst/>
            <a:gdLst/>
            <a:ahLst/>
            <a:cxnLst/>
            <a:rect l="l" t="t" r="r" b="b"/>
            <a:pathLst>
              <a:path w="10530815" h="9289057">
                <a:moveTo>
                  <a:pt x="10530815" y="0"/>
                </a:moveTo>
                <a:lnTo>
                  <a:pt x="0" y="0"/>
                </a:lnTo>
                <a:lnTo>
                  <a:pt x="0" y="9289057"/>
                </a:lnTo>
                <a:lnTo>
                  <a:pt x="10530815" y="9289057"/>
                </a:lnTo>
                <a:lnTo>
                  <a:pt x="105308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668275" y="0"/>
            <a:ext cx="8142744" cy="5143500"/>
          </a:xfrm>
          <a:custGeom>
            <a:avLst/>
            <a:gdLst/>
            <a:ahLst/>
            <a:cxnLst/>
            <a:rect l="l" t="t" r="r" b="b"/>
            <a:pathLst>
              <a:path w="8142744" h="5143500">
                <a:moveTo>
                  <a:pt x="0" y="5143500"/>
                </a:moveTo>
                <a:lnTo>
                  <a:pt x="8142744" y="5143500"/>
                </a:lnTo>
                <a:lnTo>
                  <a:pt x="8142744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5263" y="2817040"/>
            <a:ext cx="8169402" cy="87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5"/>
              </a:lnSpc>
            </a:pPr>
            <a:r>
              <a:rPr lang="en-US" sz="6400" spc="793">
                <a:solidFill>
                  <a:srgbClr val="D1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TUJUAN SMD</a:t>
            </a:r>
          </a:p>
        </p:txBody>
      </p:sp>
      <p:sp>
        <p:nvSpPr>
          <p:cNvPr id="7" name="Freeform 7"/>
          <p:cNvSpPr/>
          <p:nvPr/>
        </p:nvSpPr>
        <p:spPr>
          <a:xfrm>
            <a:off x="14804957" y="238509"/>
            <a:ext cx="3359624" cy="2092579"/>
          </a:xfrm>
          <a:custGeom>
            <a:avLst/>
            <a:gdLst/>
            <a:ahLst/>
            <a:cxnLst/>
            <a:rect l="l" t="t" r="r" b="b"/>
            <a:pathLst>
              <a:path w="3359624" h="2092579">
                <a:moveTo>
                  <a:pt x="0" y="0"/>
                </a:moveTo>
                <a:lnTo>
                  <a:pt x="3359625" y="0"/>
                </a:lnTo>
                <a:lnTo>
                  <a:pt x="3359625" y="2092580"/>
                </a:lnTo>
                <a:lnTo>
                  <a:pt x="0" y="2092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7302" b="-682360"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022592" y="5143500"/>
            <a:ext cx="9161227" cy="15236968"/>
          </a:xfrm>
          <a:custGeom>
            <a:avLst/>
            <a:gdLst/>
            <a:ahLst/>
            <a:cxnLst/>
            <a:rect l="l" t="t" r="r" b="b"/>
            <a:pathLst>
              <a:path w="9161227" h="15236968">
                <a:moveTo>
                  <a:pt x="0" y="0"/>
                </a:moveTo>
                <a:lnTo>
                  <a:pt x="9161227" y="0"/>
                </a:lnTo>
                <a:lnTo>
                  <a:pt x="9161227" y="15236968"/>
                </a:lnTo>
                <a:lnTo>
                  <a:pt x="0" y="152369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11854" y="4461563"/>
            <a:ext cx="12410738" cy="3175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Masyarakat mengenal, mengumpulkan data, mengkaji masalah kesehatan yang ada</a:t>
            </a:r>
          </a:p>
          <a:p>
            <a:pPr marL="777240" lvl="1" indent="-388620" algn="just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Timbulnya kesadaran masyarakat untuk mengetahui masalah kesehatan dan potensi sumber daya yang ada</a:t>
            </a:r>
          </a:p>
          <a:p>
            <a:pPr algn="just">
              <a:lnSpc>
                <a:spcPts val="5040"/>
              </a:lnSpc>
            </a:pPr>
            <a:endParaRPr lang="en-US" sz="3600" b="1">
              <a:solidFill>
                <a:srgbClr val="000000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921525" y="-2219472"/>
            <a:ext cx="10129805" cy="7998325"/>
          </a:xfrm>
          <a:custGeom>
            <a:avLst/>
            <a:gdLst/>
            <a:ahLst/>
            <a:cxnLst/>
            <a:rect l="l" t="t" r="r" b="b"/>
            <a:pathLst>
              <a:path w="10129805" h="7998325">
                <a:moveTo>
                  <a:pt x="0" y="7998325"/>
                </a:moveTo>
                <a:lnTo>
                  <a:pt x="10129805" y="7998325"/>
                </a:lnTo>
                <a:lnTo>
                  <a:pt x="10129805" y="0"/>
                </a:lnTo>
                <a:lnTo>
                  <a:pt x="0" y="0"/>
                </a:lnTo>
                <a:lnTo>
                  <a:pt x="0" y="799832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099641" y="7998325"/>
            <a:ext cx="7432292" cy="9621090"/>
          </a:xfrm>
          <a:custGeom>
            <a:avLst/>
            <a:gdLst/>
            <a:ahLst/>
            <a:cxnLst/>
            <a:rect l="l" t="t" r="r" b="b"/>
            <a:pathLst>
              <a:path w="7432292" h="9621090">
                <a:moveTo>
                  <a:pt x="0" y="0"/>
                </a:moveTo>
                <a:lnTo>
                  <a:pt x="7432293" y="0"/>
                </a:lnTo>
                <a:lnTo>
                  <a:pt x="7432293" y="9621091"/>
                </a:lnTo>
                <a:lnTo>
                  <a:pt x="0" y="9621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0" y="27526"/>
            <a:ext cx="4087943" cy="2582217"/>
          </a:xfrm>
          <a:custGeom>
            <a:avLst/>
            <a:gdLst/>
            <a:ahLst/>
            <a:cxnLst/>
            <a:rect l="l" t="t" r="r" b="b"/>
            <a:pathLst>
              <a:path w="4087943" h="2582217">
                <a:moveTo>
                  <a:pt x="0" y="2582217"/>
                </a:moveTo>
                <a:lnTo>
                  <a:pt x="4087943" y="2582217"/>
                </a:lnTo>
                <a:lnTo>
                  <a:pt x="4087943" y="0"/>
                </a:lnTo>
                <a:lnTo>
                  <a:pt x="0" y="0"/>
                </a:lnTo>
                <a:lnTo>
                  <a:pt x="0" y="2582217"/>
                </a:lnTo>
                <a:close/>
              </a:path>
            </a:pathLst>
          </a:custGeom>
          <a:blipFill>
            <a:blip r:embed="rId8">
              <a:alphaModFix amt="4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23601" y="2237100"/>
            <a:ext cx="17229834" cy="11522451"/>
          </a:xfrm>
          <a:custGeom>
            <a:avLst/>
            <a:gdLst/>
            <a:ahLst/>
            <a:cxnLst/>
            <a:rect l="l" t="t" r="r" b="b"/>
            <a:pathLst>
              <a:path w="17229834" h="11522451">
                <a:moveTo>
                  <a:pt x="0" y="0"/>
                </a:moveTo>
                <a:lnTo>
                  <a:pt x="17229834" y="0"/>
                </a:lnTo>
                <a:lnTo>
                  <a:pt x="17229834" y="11522451"/>
                </a:lnTo>
                <a:lnTo>
                  <a:pt x="0" y="115224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277529" y="5950303"/>
            <a:ext cx="14321977" cy="1152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5"/>
              </a:lnSpc>
            </a:pPr>
            <a:r>
              <a:rPr lang="en-US" sz="5075" spc="182">
                <a:solidFill>
                  <a:srgbClr val="00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(IDENTIFIKASI MASALAH MELALUI POHON MASALAH)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18123" y="2313300"/>
            <a:ext cx="11040789" cy="1135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4300" spc="533">
                <a:solidFill>
                  <a:srgbClr val="D1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MASALAH YANG DITEMUKAN DI MASYARAKAT</a:t>
            </a:r>
          </a:p>
        </p:txBody>
      </p:sp>
      <p:sp>
        <p:nvSpPr>
          <p:cNvPr id="10" name="Freeform 10"/>
          <p:cNvSpPr/>
          <p:nvPr/>
        </p:nvSpPr>
        <p:spPr>
          <a:xfrm>
            <a:off x="14804957" y="238509"/>
            <a:ext cx="3359624" cy="2092579"/>
          </a:xfrm>
          <a:custGeom>
            <a:avLst/>
            <a:gdLst/>
            <a:ahLst/>
            <a:cxnLst/>
            <a:rect l="l" t="t" r="r" b="b"/>
            <a:pathLst>
              <a:path w="3359624" h="2092579">
                <a:moveTo>
                  <a:pt x="0" y="0"/>
                </a:moveTo>
                <a:lnTo>
                  <a:pt x="3359625" y="0"/>
                </a:lnTo>
                <a:lnTo>
                  <a:pt x="3359625" y="2092580"/>
                </a:lnTo>
                <a:lnTo>
                  <a:pt x="0" y="209258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387302" b="-682360"/>
            </a:stretch>
          </a:blipFill>
        </p:spPr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921525" y="-2219472"/>
            <a:ext cx="10129805" cy="7998325"/>
          </a:xfrm>
          <a:custGeom>
            <a:avLst/>
            <a:gdLst/>
            <a:ahLst/>
            <a:cxnLst/>
            <a:rect l="l" t="t" r="r" b="b"/>
            <a:pathLst>
              <a:path w="10129805" h="7998325">
                <a:moveTo>
                  <a:pt x="0" y="7998325"/>
                </a:moveTo>
                <a:lnTo>
                  <a:pt x="10129805" y="7998325"/>
                </a:lnTo>
                <a:lnTo>
                  <a:pt x="10129805" y="0"/>
                </a:lnTo>
                <a:lnTo>
                  <a:pt x="0" y="0"/>
                </a:lnTo>
                <a:lnTo>
                  <a:pt x="0" y="799832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099641" y="7998325"/>
            <a:ext cx="7432292" cy="9621090"/>
          </a:xfrm>
          <a:custGeom>
            <a:avLst/>
            <a:gdLst/>
            <a:ahLst/>
            <a:cxnLst/>
            <a:rect l="l" t="t" r="r" b="b"/>
            <a:pathLst>
              <a:path w="7432292" h="9621090">
                <a:moveTo>
                  <a:pt x="0" y="0"/>
                </a:moveTo>
                <a:lnTo>
                  <a:pt x="7432293" y="0"/>
                </a:lnTo>
                <a:lnTo>
                  <a:pt x="7432293" y="9621091"/>
                </a:lnTo>
                <a:lnTo>
                  <a:pt x="0" y="9621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0" y="27526"/>
            <a:ext cx="4087943" cy="2582217"/>
          </a:xfrm>
          <a:custGeom>
            <a:avLst/>
            <a:gdLst/>
            <a:ahLst/>
            <a:cxnLst/>
            <a:rect l="l" t="t" r="r" b="b"/>
            <a:pathLst>
              <a:path w="4087943" h="2582217">
                <a:moveTo>
                  <a:pt x="0" y="2582217"/>
                </a:moveTo>
                <a:lnTo>
                  <a:pt x="4087943" y="2582217"/>
                </a:lnTo>
                <a:lnTo>
                  <a:pt x="4087943" y="0"/>
                </a:lnTo>
                <a:lnTo>
                  <a:pt x="0" y="0"/>
                </a:lnTo>
                <a:lnTo>
                  <a:pt x="0" y="2582217"/>
                </a:lnTo>
                <a:close/>
              </a:path>
            </a:pathLst>
          </a:custGeom>
          <a:blipFill>
            <a:blip r:embed="rId8">
              <a:alphaModFix amt="4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83156" y="2430115"/>
            <a:ext cx="15981203" cy="573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</a:pPr>
            <a:r>
              <a:rPr lang="en-US" sz="4300" spc="533" dirty="0">
                <a:solidFill>
                  <a:srgbClr val="D1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HASIL ANALISA BERDASARKAN KUESIONER</a:t>
            </a:r>
          </a:p>
        </p:txBody>
      </p:sp>
      <p:sp>
        <p:nvSpPr>
          <p:cNvPr id="7" name="Freeform 7"/>
          <p:cNvSpPr/>
          <p:nvPr/>
        </p:nvSpPr>
        <p:spPr>
          <a:xfrm>
            <a:off x="14804957" y="238509"/>
            <a:ext cx="3359624" cy="2092579"/>
          </a:xfrm>
          <a:custGeom>
            <a:avLst/>
            <a:gdLst/>
            <a:ahLst/>
            <a:cxnLst/>
            <a:rect l="l" t="t" r="r" b="b"/>
            <a:pathLst>
              <a:path w="3359624" h="2092579">
                <a:moveTo>
                  <a:pt x="0" y="0"/>
                </a:moveTo>
                <a:lnTo>
                  <a:pt x="3359625" y="0"/>
                </a:lnTo>
                <a:lnTo>
                  <a:pt x="3359625" y="2092580"/>
                </a:lnTo>
                <a:lnTo>
                  <a:pt x="0" y="2092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7302" b="-682360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32651" y="3513715"/>
            <a:ext cx="17282215" cy="6032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859790" lvl="1" indent="-514350" algn="just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49,8%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responden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memiliki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anggota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keluarga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dengan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pasangan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usia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subur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yang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tidak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menggunakan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alat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kontrasepsi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(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alat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KB) (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Prioritas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4)</a:t>
            </a:r>
          </a:p>
          <a:p>
            <a:pPr marL="859790" lvl="1" indent="-514350" algn="just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18,7%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responden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belum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pernah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mendengar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tentang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Puskesmas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ILP (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Prioritas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3)</a:t>
            </a:r>
          </a:p>
          <a:p>
            <a:pPr marL="859790" lvl="1" indent="-514350" algn="just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12,3%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responden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belum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melakukan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Pemeriksaan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Kesehatan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Gratis di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Puskesmas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(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Prioritas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1)</a:t>
            </a:r>
          </a:p>
          <a:p>
            <a:pPr marL="859790" lvl="1" indent="-514350" algn="just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11,4%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responden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memiliki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anggota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keluarga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dengan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penyakit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Hipertensi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belum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memeriksakan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kesehatan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Fasilitas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Kesehatan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(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Prioritas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2)</a:t>
            </a:r>
          </a:p>
          <a:p>
            <a:pPr marL="859790" lvl="1" indent="-514350" algn="just">
              <a:lnSpc>
                <a:spcPct val="200000"/>
              </a:lnSpc>
              <a:buFont typeface="+mj-lt"/>
              <a:buAutoNum type="arabicPeriod"/>
            </a:pP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1,9%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responden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belum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memiliki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kebiasaan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makan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buah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dan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sayur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setiap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hari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(</a:t>
            </a:r>
            <a:r>
              <a:rPr lang="en-US" sz="2800" b="1" dirty="0" err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Prioritas</a:t>
            </a:r>
            <a:r>
              <a:rPr lang="en-US" sz="2800" b="1" dirty="0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 5)</a:t>
            </a:r>
            <a:endParaRPr lang="en-US" sz="3600" b="1" dirty="0">
              <a:solidFill>
                <a:srgbClr val="000000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8864" y="3482032"/>
            <a:ext cx="11216980" cy="6804968"/>
          </a:xfrm>
          <a:custGeom>
            <a:avLst/>
            <a:gdLst/>
            <a:ahLst/>
            <a:cxnLst/>
            <a:rect l="l" t="t" r="r" b="b"/>
            <a:pathLst>
              <a:path w="11216980" h="6804968">
                <a:moveTo>
                  <a:pt x="0" y="0"/>
                </a:moveTo>
                <a:lnTo>
                  <a:pt x="11216980" y="0"/>
                </a:lnTo>
                <a:lnTo>
                  <a:pt x="11216980" y="6804968"/>
                </a:lnTo>
                <a:lnTo>
                  <a:pt x="0" y="6804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099641" y="7998325"/>
            <a:ext cx="7432292" cy="9621090"/>
          </a:xfrm>
          <a:custGeom>
            <a:avLst/>
            <a:gdLst/>
            <a:ahLst/>
            <a:cxnLst/>
            <a:rect l="l" t="t" r="r" b="b"/>
            <a:pathLst>
              <a:path w="7432292" h="9621090">
                <a:moveTo>
                  <a:pt x="0" y="0"/>
                </a:moveTo>
                <a:lnTo>
                  <a:pt x="7432293" y="0"/>
                </a:lnTo>
                <a:lnTo>
                  <a:pt x="7432293" y="9621091"/>
                </a:lnTo>
                <a:lnTo>
                  <a:pt x="0" y="9621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90745" y="3591560"/>
            <a:ext cx="8515985" cy="28448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95"/>
              </a:lnSpc>
            </a:pPr>
            <a:r>
              <a:rPr lang="en-US" sz="8600" spc="309">
                <a:solidFill>
                  <a:srgbClr val="D1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MUSYAWARAH MUFAKAT DESA</a:t>
            </a:r>
          </a:p>
        </p:txBody>
      </p:sp>
      <p:sp>
        <p:nvSpPr>
          <p:cNvPr id="5" name="Freeform 5"/>
          <p:cNvSpPr/>
          <p:nvPr/>
        </p:nvSpPr>
        <p:spPr>
          <a:xfrm>
            <a:off x="2845300" y="1877928"/>
            <a:ext cx="2043971" cy="2376711"/>
          </a:xfrm>
          <a:custGeom>
            <a:avLst/>
            <a:gdLst/>
            <a:ahLst/>
            <a:cxnLst/>
            <a:rect l="l" t="t" r="r" b="b"/>
            <a:pathLst>
              <a:path w="2043971" h="2376711">
                <a:moveTo>
                  <a:pt x="0" y="0"/>
                </a:moveTo>
                <a:lnTo>
                  <a:pt x="2043971" y="0"/>
                </a:lnTo>
                <a:lnTo>
                  <a:pt x="2043971" y="2376711"/>
                </a:lnTo>
                <a:lnTo>
                  <a:pt x="0" y="23767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889271" y="6369380"/>
            <a:ext cx="7585276" cy="9159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5"/>
              </a:lnSpc>
            </a:pPr>
            <a:r>
              <a:rPr lang="en-US" sz="529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(MMD)</a:t>
            </a:r>
          </a:p>
        </p:txBody>
      </p:sp>
      <p:sp>
        <p:nvSpPr>
          <p:cNvPr id="7" name="Freeform 7"/>
          <p:cNvSpPr/>
          <p:nvPr/>
        </p:nvSpPr>
        <p:spPr>
          <a:xfrm>
            <a:off x="12474547" y="8470266"/>
            <a:ext cx="1583988" cy="1576068"/>
          </a:xfrm>
          <a:custGeom>
            <a:avLst/>
            <a:gdLst/>
            <a:ahLst/>
            <a:cxnLst/>
            <a:rect l="l" t="t" r="r" b="b"/>
            <a:pathLst>
              <a:path w="1583988" h="1576068">
                <a:moveTo>
                  <a:pt x="0" y="0"/>
                </a:moveTo>
                <a:lnTo>
                  <a:pt x="1583988" y="0"/>
                </a:lnTo>
                <a:lnTo>
                  <a:pt x="1583988" y="1576068"/>
                </a:lnTo>
                <a:lnTo>
                  <a:pt x="0" y="1576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315663" flipH="1">
            <a:off x="12336206" y="4650798"/>
            <a:ext cx="2043971" cy="2376711"/>
          </a:xfrm>
          <a:custGeom>
            <a:avLst/>
            <a:gdLst/>
            <a:ahLst/>
            <a:cxnLst/>
            <a:rect l="l" t="t" r="r" b="b"/>
            <a:pathLst>
              <a:path w="2043971" h="2376711">
                <a:moveTo>
                  <a:pt x="2043971" y="0"/>
                </a:moveTo>
                <a:lnTo>
                  <a:pt x="0" y="0"/>
                </a:lnTo>
                <a:lnTo>
                  <a:pt x="0" y="2376711"/>
                </a:lnTo>
                <a:lnTo>
                  <a:pt x="2043971" y="2376711"/>
                </a:lnTo>
                <a:lnTo>
                  <a:pt x="2043971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208903" y="4425180"/>
            <a:ext cx="3664344" cy="13698480"/>
          </a:xfrm>
          <a:custGeom>
            <a:avLst/>
            <a:gdLst/>
            <a:ahLst/>
            <a:cxnLst/>
            <a:rect l="l" t="t" r="r" b="b"/>
            <a:pathLst>
              <a:path w="3664344" h="13698480">
                <a:moveTo>
                  <a:pt x="0" y="0"/>
                </a:moveTo>
                <a:lnTo>
                  <a:pt x="3664343" y="0"/>
                </a:lnTo>
                <a:lnTo>
                  <a:pt x="3664343" y="13698481"/>
                </a:lnTo>
                <a:lnTo>
                  <a:pt x="0" y="1369848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flipV="1">
            <a:off x="9144000" y="-818957"/>
            <a:ext cx="10129805" cy="7998325"/>
          </a:xfrm>
          <a:custGeom>
            <a:avLst/>
            <a:gdLst/>
            <a:ahLst/>
            <a:cxnLst/>
            <a:rect l="l" t="t" r="r" b="b"/>
            <a:pathLst>
              <a:path w="10129805" h="7998325">
                <a:moveTo>
                  <a:pt x="0" y="7998325"/>
                </a:moveTo>
                <a:lnTo>
                  <a:pt x="10129805" y="7998325"/>
                </a:lnTo>
                <a:lnTo>
                  <a:pt x="10129805" y="0"/>
                </a:lnTo>
                <a:lnTo>
                  <a:pt x="0" y="0"/>
                </a:lnTo>
                <a:lnTo>
                  <a:pt x="0" y="7998325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V="1">
            <a:off x="0" y="27526"/>
            <a:ext cx="4087943" cy="2582217"/>
          </a:xfrm>
          <a:custGeom>
            <a:avLst/>
            <a:gdLst/>
            <a:ahLst/>
            <a:cxnLst/>
            <a:rect l="l" t="t" r="r" b="b"/>
            <a:pathLst>
              <a:path w="4087943" h="2582217">
                <a:moveTo>
                  <a:pt x="0" y="2582217"/>
                </a:moveTo>
                <a:lnTo>
                  <a:pt x="4087943" y="2582217"/>
                </a:lnTo>
                <a:lnTo>
                  <a:pt x="4087943" y="0"/>
                </a:lnTo>
                <a:lnTo>
                  <a:pt x="0" y="0"/>
                </a:lnTo>
                <a:lnTo>
                  <a:pt x="0" y="2582217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804957" y="238509"/>
            <a:ext cx="3359624" cy="2092579"/>
          </a:xfrm>
          <a:custGeom>
            <a:avLst/>
            <a:gdLst/>
            <a:ahLst/>
            <a:cxnLst/>
            <a:rect l="l" t="t" r="r" b="b"/>
            <a:pathLst>
              <a:path w="3359624" h="2092579">
                <a:moveTo>
                  <a:pt x="0" y="0"/>
                </a:moveTo>
                <a:lnTo>
                  <a:pt x="3359625" y="0"/>
                </a:lnTo>
                <a:lnTo>
                  <a:pt x="3359625" y="2092580"/>
                </a:lnTo>
                <a:lnTo>
                  <a:pt x="0" y="2092580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-387302" b="-682360"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2627717" y="9351068"/>
            <a:ext cx="13032566" cy="559314"/>
          </a:xfrm>
          <a:custGeom>
            <a:avLst/>
            <a:gdLst/>
            <a:ahLst/>
            <a:cxnLst/>
            <a:rect l="l" t="t" r="r" b="b"/>
            <a:pathLst>
              <a:path w="13032566" h="559314">
                <a:moveTo>
                  <a:pt x="0" y="0"/>
                </a:moveTo>
                <a:lnTo>
                  <a:pt x="13032566" y="0"/>
                </a:lnTo>
                <a:lnTo>
                  <a:pt x="13032566" y="559314"/>
                </a:lnTo>
                <a:lnTo>
                  <a:pt x="0" y="559314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/>
            </a:stretch>
          </a:blipFill>
        </p:spPr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8664326" cy="9640418"/>
          </a:xfrm>
          <a:custGeom>
            <a:avLst/>
            <a:gdLst/>
            <a:ahLst/>
            <a:cxnLst/>
            <a:rect l="l" t="t" r="r" b="b"/>
            <a:pathLst>
              <a:path w="8664326" h="9640418">
                <a:moveTo>
                  <a:pt x="0" y="9640418"/>
                </a:moveTo>
                <a:lnTo>
                  <a:pt x="8664326" y="9640418"/>
                </a:lnTo>
                <a:lnTo>
                  <a:pt x="8664326" y="0"/>
                </a:lnTo>
                <a:lnTo>
                  <a:pt x="0" y="0"/>
                </a:lnTo>
                <a:lnTo>
                  <a:pt x="0" y="96404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27982" y="2898795"/>
            <a:ext cx="10953198" cy="1278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0"/>
              </a:lnSpc>
            </a:pPr>
            <a:r>
              <a:rPr lang="en-US" sz="4800" spc="595">
                <a:solidFill>
                  <a:srgbClr val="D1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MUSYAWARAH MUFAKAT DESA (MMD)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3613269" y="6342586"/>
            <a:ext cx="6790134" cy="4289101"/>
          </a:xfrm>
          <a:custGeom>
            <a:avLst/>
            <a:gdLst/>
            <a:ahLst/>
            <a:cxnLst/>
            <a:rect l="l" t="t" r="r" b="b"/>
            <a:pathLst>
              <a:path w="6790134" h="4289101">
                <a:moveTo>
                  <a:pt x="6790134" y="0"/>
                </a:moveTo>
                <a:lnTo>
                  <a:pt x="0" y="0"/>
                </a:lnTo>
                <a:lnTo>
                  <a:pt x="0" y="4289102"/>
                </a:lnTo>
                <a:lnTo>
                  <a:pt x="6790134" y="4289102"/>
                </a:lnTo>
                <a:lnTo>
                  <a:pt x="679013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4957" y="238509"/>
            <a:ext cx="3359624" cy="2092579"/>
          </a:xfrm>
          <a:custGeom>
            <a:avLst/>
            <a:gdLst/>
            <a:ahLst/>
            <a:cxnLst/>
            <a:rect l="l" t="t" r="r" b="b"/>
            <a:pathLst>
              <a:path w="3359624" h="2092579">
                <a:moveTo>
                  <a:pt x="0" y="0"/>
                </a:moveTo>
                <a:lnTo>
                  <a:pt x="3359625" y="0"/>
                </a:lnTo>
                <a:lnTo>
                  <a:pt x="3359625" y="2092580"/>
                </a:lnTo>
                <a:lnTo>
                  <a:pt x="0" y="2092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7302" b="-682360"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1028700" y="2822595"/>
            <a:ext cx="5355711" cy="14928810"/>
          </a:xfrm>
          <a:custGeom>
            <a:avLst/>
            <a:gdLst/>
            <a:ahLst/>
            <a:cxnLst/>
            <a:rect l="l" t="t" r="r" b="b"/>
            <a:pathLst>
              <a:path w="5355711" h="14928810">
                <a:moveTo>
                  <a:pt x="5355711" y="0"/>
                </a:moveTo>
                <a:lnTo>
                  <a:pt x="0" y="0"/>
                </a:lnTo>
                <a:lnTo>
                  <a:pt x="0" y="14928810"/>
                </a:lnTo>
                <a:lnTo>
                  <a:pt x="5355711" y="14928810"/>
                </a:lnTo>
                <a:lnTo>
                  <a:pt x="5355711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360010" y="4596531"/>
            <a:ext cx="9689142" cy="381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Musyawarah Masyarakat Desa (MMD) adalah pertemuan perwakilan warga untuk mensosialisasikan masalah dan program hasil Survey Mawas Diri (SMD) baik dari kuesioner ataupun FGD (Focus Group Discussion)</a:t>
            </a:r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D2ED3E64-319D-18B1-C72E-EA27EA9906B3}"/>
              </a:ext>
            </a:extLst>
          </p:cNvPr>
          <p:cNvSpPr/>
          <p:nvPr/>
        </p:nvSpPr>
        <p:spPr>
          <a:xfrm>
            <a:off x="8362762" y="-170180"/>
            <a:ext cx="4106528" cy="2428853"/>
          </a:xfrm>
          <a:custGeom>
            <a:avLst/>
            <a:gdLst/>
            <a:ahLst/>
            <a:cxnLst/>
            <a:rect l="l" t="t" r="r" b="b"/>
            <a:pathLst>
              <a:path w="5149626" h="3045805">
                <a:moveTo>
                  <a:pt x="0" y="0"/>
                </a:moveTo>
                <a:lnTo>
                  <a:pt x="5149626" y="0"/>
                </a:lnTo>
                <a:lnTo>
                  <a:pt x="5149626" y="3045805"/>
                </a:lnTo>
                <a:lnTo>
                  <a:pt x="0" y="304580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r="-232187" b="-461637"/>
            </a:stretch>
          </a:blipFill>
        </p:spPr>
      </p:sp>
      <p:sp>
        <p:nvSpPr>
          <p:cNvPr id="11" name="Freeform 6">
            <a:extLst>
              <a:ext uri="{FF2B5EF4-FFF2-40B4-BE49-F238E27FC236}">
                <a16:creationId xmlns:a16="http://schemas.microsoft.com/office/drawing/2014/main" id="{37D9EDBC-8831-AA23-0EC9-F92B401260A7}"/>
              </a:ext>
            </a:extLst>
          </p:cNvPr>
          <p:cNvSpPr/>
          <p:nvPr/>
        </p:nvSpPr>
        <p:spPr>
          <a:xfrm>
            <a:off x="12573000" y="571500"/>
            <a:ext cx="2443385" cy="892008"/>
          </a:xfrm>
          <a:custGeom>
            <a:avLst/>
            <a:gdLst/>
            <a:ahLst/>
            <a:cxnLst/>
            <a:rect l="l" t="t" r="r" b="b"/>
            <a:pathLst>
              <a:path w="3064029" h="1118587">
                <a:moveTo>
                  <a:pt x="0" y="0"/>
                </a:moveTo>
                <a:lnTo>
                  <a:pt x="3064029" y="0"/>
                </a:lnTo>
                <a:lnTo>
                  <a:pt x="3064029" y="1118587"/>
                </a:lnTo>
                <a:lnTo>
                  <a:pt x="0" y="111858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12287" t="-160429" r="-60612" b="-47415"/>
            </a:stretch>
          </a:blipFill>
        </p:spPr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7757185" y="1028700"/>
            <a:ext cx="10530815" cy="9289057"/>
          </a:xfrm>
          <a:custGeom>
            <a:avLst/>
            <a:gdLst/>
            <a:ahLst/>
            <a:cxnLst/>
            <a:rect l="l" t="t" r="r" b="b"/>
            <a:pathLst>
              <a:path w="10530815" h="9289057">
                <a:moveTo>
                  <a:pt x="10530815" y="0"/>
                </a:moveTo>
                <a:lnTo>
                  <a:pt x="0" y="0"/>
                </a:lnTo>
                <a:lnTo>
                  <a:pt x="0" y="9289057"/>
                </a:lnTo>
                <a:lnTo>
                  <a:pt x="10530815" y="9289057"/>
                </a:lnTo>
                <a:lnTo>
                  <a:pt x="1053081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V="1">
            <a:off x="-1668275" y="0"/>
            <a:ext cx="8142744" cy="5143500"/>
          </a:xfrm>
          <a:custGeom>
            <a:avLst/>
            <a:gdLst/>
            <a:ahLst/>
            <a:cxnLst/>
            <a:rect l="l" t="t" r="r" b="b"/>
            <a:pathLst>
              <a:path w="8142744" h="5143500">
                <a:moveTo>
                  <a:pt x="0" y="5143500"/>
                </a:moveTo>
                <a:lnTo>
                  <a:pt x="8142744" y="5143500"/>
                </a:lnTo>
                <a:lnTo>
                  <a:pt x="8142744" y="0"/>
                </a:lnTo>
                <a:lnTo>
                  <a:pt x="0" y="0"/>
                </a:lnTo>
                <a:lnTo>
                  <a:pt x="0" y="514350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3415263" y="2817040"/>
            <a:ext cx="8169402" cy="872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5"/>
              </a:lnSpc>
            </a:pPr>
            <a:r>
              <a:rPr lang="en-US" sz="6400" spc="793">
                <a:solidFill>
                  <a:srgbClr val="D1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TUJUAN MMD</a:t>
            </a:r>
          </a:p>
        </p:txBody>
      </p:sp>
      <p:sp>
        <p:nvSpPr>
          <p:cNvPr id="6" name="Freeform 6"/>
          <p:cNvSpPr/>
          <p:nvPr/>
        </p:nvSpPr>
        <p:spPr>
          <a:xfrm>
            <a:off x="14804957" y="238509"/>
            <a:ext cx="3359624" cy="2092579"/>
          </a:xfrm>
          <a:custGeom>
            <a:avLst/>
            <a:gdLst/>
            <a:ahLst/>
            <a:cxnLst/>
            <a:rect l="l" t="t" r="r" b="b"/>
            <a:pathLst>
              <a:path w="3359624" h="2092579">
                <a:moveTo>
                  <a:pt x="0" y="0"/>
                </a:moveTo>
                <a:lnTo>
                  <a:pt x="3359625" y="0"/>
                </a:lnTo>
                <a:lnTo>
                  <a:pt x="3359625" y="2092580"/>
                </a:lnTo>
                <a:lnTo>
                  <a:pt x="0" y="20925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87302" b="-682360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22592" y="5143500"/>
            <a:ext cx="9161227" cy="15236968"/>
          </a:xfrm>
          <a:custGeom>
            <a:avLst/>
            <a:gdLst/>
            <a:ahLst/>
            <a:cxnLst/>
            <a:rect l="l" t="t" r="r" b="b"/>
            <a:pathLst>
              <a:path w="9161227" h="15236968">
                <a:moveTo>
                  <a:pt x="0" y="0"/>
                </a:moveTo>
                <a:lnTo>
                  <a:pt x="9161227" y="0"/>
                </a:lnTo>
                <a:lnTo>
                  <a:pt x="9161227" y="15236968"/>
                </a:lnTo>
                <a:lnTo>
                  <a:pt x="0" y="152369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62206" y="4153915"/>
            <a:ext cx="13675516" cy="3813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Sosialisasi Masalah dan Program</a:t>
            </a:r>
          </a:p>
          <a:p>
            <a:pPr marL="777240" lvl="1" indent="-388620" algn="just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Menyepakati Urutan Prioritas Masalah</a:t>
            </a:r>
          </a:p>
          <a:p>
            <a:pPr marL="777240" lvl="1" indent="-388620" algn="just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Memantapka data potensi desa/kelurahan</a:t>
            </a:r>
          </a:p>
          <a:p>
            <a:pPr marL="777240" lvl="1" indent="-388620" algn="just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Menyepakati UKBM yang akan dibentuk dan direvitalisasi</a:t>
            </a:r>
          </a:p>
          <a:p>
            <a:pPr marL="777240" lvl="1" indent="-388620" algn="just">
              <a:lnSpc>
                <a:spcPts val="5040"/>
              </a:lnSpc>
              <a:buFont typeface="Arial" panose="020B0604020202020204"/>
              <a:buChar char="•"/>
            </a:pPr>
            <a:r>
              <a:rPr lang="en-US" sz="3600" b="1">
                <a:solidFill>
                  <a:srgbClr val="000000"/>
                </a:solidFill>
                <a:latin typeface="Clear Sans Bold"/>
                <a:ea typeface="Clear Sans Bold"/>
                <a:cs typeface="Clear Sans Bold"/>
                <a:sym typeface="Clear Sans Bold"/>
              </a:rPr>
              <a:t>Menggalang semangat dan partisipasi warga</a:t>
            </a:r>
          </a:p>
          <a:p>
            <a:pPr algn="just">
              <a:lnSpc>
                <a:spcPts val="5040"/>
              </a:lnSpc>
            </a:pPr>
            <a:endParaRPr lang="en-US" sz="3600" b="1">
              <a:solidFill>
                <a:srgbClr val="000000"/>
              </a:solidFill>
              <a:latin typeface="Clear Sans Bold"/>
              <a:ea typeface="Clear Sans Bold"/>
              <a:cs typeface="Clear Sans Bold"/>
              <a:sym typeface="Clear Sans Bold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0921525" y="-2219472"/>
            <a:ext cx="10129805" cy="7998325"/>
          </a:xfrm>
          <a:custGeom>
            <a:avLst/>
            <a:gdLst/>
            <a:ahLst/>
            <a:cxnLst/>
            <a:rect l="l" t="t" r="r" b="b"/>
            <a:pathLst>
              <a:path w="10129805" h="7998325">
                <a:moveTo>
                  <a:pt x="0" y="7998325"/>
                </a:moveTo>
                <a:lnTo>
                  <a:pt x="10129805" y="7998325"/>
                </a:lnTo>
                <a:lnTo>
                  <a:pt x="10129805" y="0"/>
                </a:lnTo>
                <a:lnTo>
                  <a:pt x="0" y="0"/>
                </a:lnTo>
                <a:lnTo>
                  <a:pt x="0" y="799832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7099641" y="7998325"/>
            <a:ext cx="7432292" cy="9621090"/>
          </a:xfrm>
          <a:custGeom>
            <a:avLst/>
            <a:gdLst/>
            <a:ahLst/>
            <a:cxnLst/>
            <a:rect l="l" t="t" r="r" b="b"/>
            <a:pathLst>
              <a:path w="7432292" h="9621090">
                <a:moveTo>
                  <a:pt x="0" y="0"/>
                </a:moveTo>
                <a:lnTo>
                  <a:pt x="7432293" y="0"/>
                </a:lnTo>
                <a:lnTo>
                  <a:pt x="7432293" y="9621091"/>
                </a:lnTo>
                <a:lnTo>
                  <a:pt x="0" y="96210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0" y="27526"/>
            <a:ext cx="4087943" cy="2582217"/>
          </a:xfrm>
          <a:custGeom>
            <a:avLst/>
            <a:gdLst/>
            <a:ahLst/>
            <a:cxnLst/>
            <a:rect l="l" t="t" r="r" b="b"/>
            <a:pathLst>
              <a:path w="4087943" h="2582217">
                <a:moveTo>
                  <a:pt x="0" y="2582217"/>
                </a:moveTo>
                <a:lnTo>
                  <a:pt x="4087943" y="2582217"/>
                </a:lnTo>
                <a:lnTo>
                  <a:pt x="4087943" y="0"/>
                </a:lnTo>
                <a:lnTo>
                  <a:pt x="0" y="0"/>
                </a:lnTo>
                <a:lnTo>
                  <a:pt x="0" y="2582217"/>
                </a:lnTo>
                <a:close/>
              </a:path>
            </a:pathLst>
          </a:custGeom>
          <a:blipFill>
            <a:blip r:embed="rId8">
              <a:alphaModFix amt="4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04957" y="238509"/>
            <a:ext cx="3359624" cy="2092579"/>
          </a:xfrm>
          <a:custGeom>
            <a:avLst/>
            <a:gdLst/>
            <a:ahLst/>
            <a:cxnLst/>
            <a:rect l="l" t="t" r="r" b="b"/>
            <a:pathLst>
              <a:path w="3359624" h="2092579">
                <a:moveTo>
                  <a:pt x="0" y="0"/>
                </a:moveTo>
                <a:lnTo>
                  <a:pt x="3359625" y="0"/>
                </a:lnTo>
                <a:lnTo>
                  <a:pt x="3359625" y="2092580"/>
                </a:lnTo>
                <a:lnTo>
                  <a:pt x="0" y="20925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387302" b="-682360"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0" y="2057400"/>
            <a:ext cx="9900271" cy="8229600"/>
          </a:xfrm>
          <a:custGeom>
            <a:avLst/>
            <a:gdLst/>
            <a:ahLst/>
            <a:cxnLst/>
            <a:rect l="l" t="t" r="r" b="b"/>
            <a:pathLst>
              <a:path w="9900271" h="822960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749626" y="2235839"/>
            <a:ext cx="9414955" cy="5059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320" lvl="1" indent="-518160" algn="l">
              <a:lnSpc>
                <a:spcPts val="6720"/>
              </a:lnSpc>
              <a:buFont typeface="Arial" panose="020B0604020202020204"/>
              <a:buChar char="•"/>
            </a:pPr>
            <a:r>
              <a:rPr lang="en-US" sz="4800" spc="595">
                <a:solidFill>
                  <a:srgbClr val="00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TABEL ANALISA KUESIONER &amp; RTL</a:t>
            </a:r>
          </a:p>
          <a:p>
            <a:pPr marL="1036320" lvl="1" indent="-518160" algn="l">
              <a:lnSpc>
                <a:spcPts val="6720"/>
              </a:lnSpc>
              <a:buFont typeface="Arial" panose="020B0604020202020204"/>
              <a:buChar char="•"/>
            </a:pPr>
            <a:r>
              <a:rPr lang="en-US" sz="4800" spc="595">
                <a:solidFill>
                  <a:srgbClr val="000000"/>
                </a:solidFill>
                <a:latin typeface="Adigiana Toybox" panose="02000500000000000000"/>
                <a:ea typeface="Adigiana Toybox" panose="02000500000000000000"/>
                <a:cs typeface="Adigiana Toybox" panose="02000500000000000000"/>
                <a:sym typeface="Adigiana Toybox" panose="02000500000000000000"/>
              </a:rPr>
              <a:t>TABEL IDENTIFIKASI MASALAH KESEHATAN SAAT REMBUK RW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FOLDER" val="D:\Data Ayah\Dokumen\PPT SMD MMD KELAPA DUA 2025\"/>
  <p:tag name="ISPRING_PRESENTATION_PATH" val="D:\Data Ayah\Dokumen\PPT SMD MMD KELAPA DUA 2025.pptx"/>
  <p:tag name="ISPRING_PROJECT_VERSION" val="9.32"/>
  <p:tag name="ISPRING_PROJECT_FOLDER_UPDATED" val="1"/>
  <p:tag name="ISPRING_ULTRA_SCORM_COURSE_ID" val="C7E11F09-E492-45EA-B2E8-59B91D805998"/>
  <p:tag name="ISPRING_CMI5_LAUNCH_METHOD" val="any window"/>
  <p:tag name="ISPRING_SCORM_RATE_SLIDES" val="1"/>
  <p:tag name="ISPRINGCLOUDFOLDERID" val="1"/>
  <p:tag name="ISPRINGONLINEFOLDERID" val="1"/>
  <p:tag name="ISPRING_OUTPUT_FOLDER" val="[[&quot;\uFFFD\uFFFD\f\uFFFD{B5BBA431-4575-425F-8984-5371AF2085DE}&quot;,&quot;D:\\Data Ayah\\Dokumen&quot;]]"/>
  <p:tag name="ISPRING_SCORM_PASSING_SCORE" val="100.000000"/>
  <p:tag name="ISPRING_PRESENTATION_TITLE" val="PPT SMD MMD KELAPA DUA 2025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_FIRST_PUBLISH" val="1"/>
  <p:tag name="ISPRING_LMS_API_VERSION" val="SCORM 1.2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fre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ORIGINAL_SIZ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,&quot;uploadSources&quot;:true}}"/>
  <p:tag name="ISPRING_UUID" val="{F5CC5945-8E22-4C7E-A253-AE12CA36885D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B8A5BEB-2012-4334-A0F4-E1FA1FDF32CB}:26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CF36FE0-D3F9-4CCF-B310-B87096978A2A}:2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997C13C-BEA5-44E9-BF89-03BFED87F6B7}:25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809BFD1-7F74-4DF4-9FFB-37D80E05BE5A}:25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E06BEB3-43DC-488D-9504-7A1CC22958A6}:25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F44774E-627A-4CC4-A6C6-6E47618531A2}:25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32A4192-3E04-497F-848C-D9828FE1A006}:26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B61595E-818C-458B-9E84-067FFDB20F29}:26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E9DFF41-E6E4-4B41-90FB-2F290C384478}:26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67ED1CD-87DA-4BD0-94B3-C40AE22DC9D0}:26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257</Words>
  <Application>Microsoft Office PowerPoint</Application>
  <PresentationFormat>Custom</PresentationFormat>
  <Paragraphs>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Arial</vt:lpstr>
      <vt:lpstr>Clear Sans Bold</vt:lpstr>
      <vt:lpstr>Adigiana Toybox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 SMD MMD KELAPA DUA 2025</dc:title>
  <dc:creator>User</dc:creator>
  <cp:lastModifiedBy>Kosong Delapan 102</cp:lastModifiedBy>
  <cp:revision>22</cp:revision>
  <dcterms:created xsi:type="dcterms:W3CDTF">2024-11-29T06:34:31Z</dcterms:created>
  <dcterms:modified xsi:type="dcterms:W3CDTF">2025-12-12T08:39:33Z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1033-5.7.2.8094</vt:lpwstr>
  </property>
</Properties>
</file>